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Poppins" panose="00000500000000000000" pitchFamily="2" charset="0"/>
      <p:regular r:id="rId11"/>
    </p:embeddedFont>
    <p:embeddedFont>
      <p:font typeface="Poppins Bold" panose="00000800000000000000" charset="0"/>
      <p:regular r:id="rId12"/>
    </p:embeddedFont>
    <p:embeddedFont>
      <p:font typeface="Poppins Italics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642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sv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5.svg"/><Relationship Id="rId10" Type="http://schemas.openxmlformats.org/officeDocument/2006/relationships/image" Target="../media/image2.svg"/><Relationship Id="rId4" Type="http://schemas.openxmlformats.org/officeDocument/2006/relationships/image" Target="../media/image4.pn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9.svg"/><Relationship Id="rId7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11" Type="http://schemas.openxmlformats.org/officeDocument/2006/relationships/image" Target="../media/image15.svg"/><Relationship Id="rId5" Type="http://schemas.openxmlformats.org/officeDocument/2006/relationships/image" Target="../media/image5.svg"/><Relationship Id="rId10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2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899777" y="2842399"/>
            <a:ext cx="12488445" cy="2301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7"/>
              </a:lnSpc>
            </a:pPr>
            <a:r>
              <a:rPr lang="en-US" sz="553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Hand Detection and Finger Counting Using OpenCV and MediaPipe</a:t>
            </a:r>
          </a:p>
        </p:txBody>
      </p:sp>
      <p:sp>
        <p:nvSpPr>
          <p:cNvPr id="3" name="Freeform 3"/>
          <p:cNvSpPr/>
          <p:nvPr/>
        </p:nvSpPr>
        <p:spPr>
          <a:xfrm>
            <a:off x="-744683" y="3428669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682852" y="5801814"/>
            <a:ext cx="10922297" cy="96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PROJECT FOR HUMAN-COMPUTER INTERACTION AND GESTURE-BASED CONTROL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13763324" y="6770189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5447285" y="891374"/>
                </a:moveTo>
                <a:lnTo>
                  <a:pt x="0" y="891374"/>
                </a:lnTo>
                <a:lnTo>
                  <a:pt x="0" y="0"/>
                </a:lnTo>
                <a:lnTo>
                  <a:pt x="5447285" y="0"/>
                </a:lnTo>
                <a:lnTo>
                  <a:pt x="5447285" y="891374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682852" y="7537738"/>
            <a:ext cx="10922297" cy="146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BY: YOUSSEF WANIS</a:t>
            </a:r>
          </a:p>
          <a:p>
            <a:pPr algn="ctr">
              <a:lnSpc>
                <a:spcPts val="3910"/>
              </a:lnSpc>
            </a:pPr>
            <a:r>
              <a:rPr lang="en-US" sz="2300" spc="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MAHMOUD</a:t>
            </a:r>
          </a:p>
          <a:p>
            <a:pPr algn="ctr">
              <a:lnSpc>
                <a:spcPts val="3910"/>
              </a:lnSpc>
            </a:pPr>
            <a:r>
              <a:rPr lang="en-US" sz="2300" spc="25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ABDALLAH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4350"/>
            <a:ext cx="16230600" cy="1028700"/>
            <a:chOff x="0" y="0"/>
            <a:chExt cx="2287793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7793" cy="145001"/>
            </a:xfrm>
            <a:custGeom>
              <a:avLst/>
              <a:gdLst/>
              <a:ahLst/>
              <a:cxnLst/>
              <a:rect l="l" t="t" r="r" b="b"/>
              <a:pathLst>
                <a:path w="2287793" h="145001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477552" y="2155331"/>
            <a:ext cx="5246370" cy="5246370"/>
            <a:chOff x="0" y="0"/>
            <a:chExt cx="739505" cy="7395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39505" cy="739505"/>
            </a:xfrm>
            <a:custGeom>
              <a:avLst/>
              <a:gdLst/>
              <a:ahLst/>
              <a:cxnLst/>
              <a:rect l="l" t="t" r="r" b="b"/>
              <a:pathLst>
                <a:path w="739505" h="739505">
                  <a:moveTo>
                    <a:pt x="106248" y="0"/>
                  </a:moveTo>
                  <a:lnTo>
                    <a:pt x="633256" y="0"/>
                  </a:lnTo>
                  <a:cubicBezTo>
                    <a:pt x="691936" y="0"/>
                    <a:pt x="739505" y="47569"/>
                    <a:pt x="739505" y="106248"/>
                  </a:cubicBezTo>
                  <a:lnTo>
                    <a:pt x="739505" y="633256"/>
                  </a:lnTo>
                  <a:cubicBezTo>
                    <a:pt x="739505" y="661435"/>
                    <a:pt x="728311" y="688460"/>
                    <a:pt x="708385" y="708385"/>
                  </a:cubicBezTo>
                  <a:cubicBezTo>
                    <a:pt x="688460" y="728311"/>
                    <a:pt x="661435" y="739505"/>
                    <a:pt x="633256" y="739505"/>
                  </a:cubicBezTo>
                  <a:lnTo>
                    <a:pt x="106248" y="739505"/>
                  </a:lnTo>
                  <a:cubicBezTo>
                    <a:pt x="78070" y="739505"/>
                    <a:pt x="51045" y="728311"/>
                    <a:pt x="31119" y="708385"/>
                  </a:cubicBezTo>
                  <a:cubicBezTo>
                    <a:pt x="11194" y="688460"/>
                    <a:pt x="0" y="661435"/>
                    <a:pt x="0" y="633256"/>
                  </a:cubicBezTo>
                  <a:lnTo>
                    <a:pt x="0" y="106248"/>
                  </a:lnTo>
                  <a:cubicBezTo>
                    <a:pt x="0" y="78070"/>
                    <a:pt x="11194" y="51045"/>
                    <a:pt x="31119" y="31119"/>
                  </a:cubicBezTo>
                  <a:cubicBezTo>
                    <a:pt x="51045" y="11194"/>
                    <a:pt x="78070" y="0"/>
                    <a:pt x="10624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131D">
                    <a:alpha val="100000"/>
                  </a:srgbClr>
                </a:gs>
                <a:gs pos="100000">
                  <a:srgbClr val="0F2E4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739505" cy="777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2251509" flipH="1">
            <a:off x="12169158" y="87004"/>
            <a:ext cx="5407364" cy="11206973"/>
          </a:xfrm>
          <a:custGeom>
            <a:avLst/>
            <a:gdLst/>
            <a:ahLst/>
            <a:cxnLst/>
            <a:rect l="l" t="t" r="r" b="b"/>
            <a:pathLst>
              <a:path w="5407364" h="11206973">
                <a:moveTo>
                  <a:pt x="5407364" y="0"/>
                </a:moveTo>
                <a:lnTo>
                  <a:pt x="0" y="0"/>
                </a:lnTo>
                <a:lnTo>
                  <a:pt x="0" y="11206973"/>
                </a:lnTo>
                <a:lnTo>
                  <a:pt x="5407364" y="11206973"/>
                </a:lnTo>
                <a:lnTo>
                  <a:pt x="5407364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88140" y="779906"/>
            <a:ext cx="490819" cy="444414"/>
          </a:xfrm>
          <a:custGeom>
            <a:avLst/>
            <a:gdLst/>
            <a:ahLst/>
            <a:cxnLst/>
            <a:rect l="l" t="t" r="r" b="b"/>
            <a:pathLst>
              <a:path w="490819" h="444414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144000" y="1906991"/>
            <a:ext cx="2031358" cy="2100088"/>
          </a:xfrm>
          <a:custGeom>
            <a:avLst/>
            <a:gdLst/>
            <a:ahLst/>
            <a:cxnLst/>
            <a:rect l="l" t="t" r="r" b="b"/>
            <a:pathLst>
              <a:path w="2031358" h="2100088">
                <a:moveTo>
                  <a:pt x="0" y="0"/>
                </a:moveTo>
                <a:lnTo>
                  <a:pt x="2031358" y="0"/>
                </a:lnTo>
                <a:lnTo>
                  <a:pt x="2031358" y="2100088"/>
                </a:lnTo>
                <a:lnTo>
                  <a:pt x="0" y="21000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153772" y="880383"/>
            <a:ext cx="11253129" cy="2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Hand Detection and Finger Counting Using OpenCV and MediaPipe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8140" y="2976085"/>
            <a:ext cx="7655860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88140" y="4436499"/>
            <a:ext cx="9380639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aims to create a real-time system for hand detection and finger counting, using computer vision techniques to enable gesture-based control in human-computer interaction (HCI). The ability to detect fingers in real-time has numerous applications in sign language interpretation, virtual reality (VR), and touchless interfaces.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5421494" y="6790621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4350"/>
            <a:ext cx="16230600" cy="1028700"/>
            <a:chOff x="0" y="0"/>
            <a:chExt cx="2287793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7793" cy="145001"/>
            </a:xfrm>
            <a:custGeom>
              <a:avLst/>
              <a:gdLst/>
              <a:ahLst/>
              <a:cxnLst/>
              <a:rect l="l" t="t" r="r" b="b"/>
              <a:pathLst>
                <a:path w="2287793" h="145001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8584" y="860317"/>
            <a:ext cx="336766" cy="336766"/>
          </a:xfrm>
          <a:custGeom>
            <a:avLst/>
            <a:gdLst/>
            <a:ahLst/>
            <a:cxnLst/>
            <a:rect l="l" t="t" r="r" b="b"/>
            <a:pathLst>
              <a:path w="336766" h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88140" y="779906"/>
            <a:ext cx="490819" cy="444414"/>
          </a:xfrm>
          <a:custGeom>
            <a:avLst/>
            <a:gdLst/>
            <a:ahLst/>
            <a:cxnLst/>
            <a:rect l="l" t="t" r="r" b="b"/>
            <a:pathLst>
              <a:path w="490819" h="444414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488140" y="2081125"/>
            <a:ext cx="6124749" cy="6124749"/>
            <a:chOff x="0" y="0"/>
            <a:chExt cx="863317" cy="86331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63317" cy="863317"/>
            </a:xfrm>
            <a:custGeom>
              <a:avLst/>
              <a:gdLst/>
              <a:ahLst/>
              <a:cxnLst/>
              <a:rect l="l" t="t" r="r" b="b"/>
              <a:pathLst>
                <a:path w="863317" h="863317">
                  <a:moveTo>
                    <a:pt x="91011" y="0"/>
                  </a:moveTo>
                  <a:lnTo>
                    <a:pt x="772306" y="0"/>
                  </a:lnTo>
                  <a:cubicBezTo>
                    <a:pt x="822570" y="0"/>
                    <a:pt x="863317" y="40747"/>
                    <a:pt x="863317" y="91011"/>
                  </a:cubicBezTo>
                  <a:lnTo>
                    <a:pt x="863317" y="772306"/>
                  </a:lnTo>
                  <a:cubicBezTo>
                    <a:pt x="863317" y="822570"/>
                    <a:pt x="822570" y="863317"/>
                    <a:pt x="772306" y="863317"/>
                  </a:cubicBezTo>
                  <a:lnTo>
                    <a:pt x="91011" y="863317"/>
                  </a:lnTo>
                  <a:cubicBezTo>
                    <a:pt x="40747" y="863317"/>
                    <a:pt x="0" y="822570"/>
                    <a:pt x="0" y="772306"/>
                  </a:cubicBezTo>
                  <a:lnTo>
                    <a:pt x="0" y="91011"/>
                  </a:lnTo>
                  <a:cubicBezTo>
                    <a:pt x="0" y="40747"/>
                    <a:pt x="40747" y="0"/>
                    <a:pt x="91011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131D">
                    <a:alpha val="100000"/>
                  </a:srgbClr>
                </a:gs>
                <a:gs pos="100000">
                  <a:srgbClr val="0F2E4A">
                    <a:alpha val="100000"/>
                  </a:srgbClr>
                </a:gs>
              </a:gsLst>
              <a:lin ang="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63317" cy="901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511447"/>
            <a:ext cx="7165041" cy="3517661"/>
            <a:chOff x="0" y="0"/>
            <a:chExt cx="6350000" cy="29353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2935351"/>
            </a:xfrm>
            <a:custGeom>
              <a:avLst/>
              <a:gdLst/>
              <a:ahLst/>
              <a:cxnLst/>
              <a:rect l="l" t="t" r="r" b="b"/>
              <a:pathLst>
                <a:path w="6350000" h="2935351">
                  <a:moveTo>
                    <a:pt x="0" y="2495048"/>
                  </a:moveTo>
                  <a:lnTo>
                    <a:pt x="0" y="440303"/>
                  </a:lnTo>
                  <a:cubicBezTo>
                    <a:pt x="0" y="196669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96669"/>
                    <a:pt x="6350000" y="440303"/>
                  </a:cubicBezTo>
                  <a:lnTo>
                    <a:pt x="6350000" y="2495048"/>
                  </a:lnTo>
                  <a:cubicBezTo>
                    <a:pt x="6350000" y="2738683"/>
                    <a:pt x="6179820" y="2935351"/>
                    <a:pt x="5969000" y="2935351"/>
                  </a:cubicBezTo>
                  <a:lnTo>
                    <a:pt x="381000" y="2935351"/>
                  </a:lnTo>
                  <a:cubicBezTo>
                    <a:pt x="170180" y="2935351"/>
                    <a:pt x="0" y="2738683"/>
                    <a:pt x="0" y="2495048"/>
                  </a:cubicBezTo>
                  <a:close/>
                </a:path>
              </a:pathLst>
            </a:custGeom>
            <a:blipFill>
              <a:blip r:embed="rId6"/>
              <a:stretch>
                <a:fillRect t="-22199" b="-2219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066322" y="6527052"/>
            <a:ext cx="3657600" cy="871174"/>
          </a:xfrm>
          <a:custGeom>
            <a:avLst/>
            <a:gdLst/>
            <a:ahLst/>
            <a:cxnLst/>
            <a:rect l="l" t="t" r="r" b="b"/>
            <a:pathLst>
              <a:path w="3657600" h="871174">
                <a:moveTo>
                  <a:pt x="0" y="0"/>
                </a:moveTo>
                <a:lnTo>
                  <a:pt x="3657600" y="0"/>
                </a:lnTo>
                <a:lnTo>
                  <a:pt x="3657600" y="871174"/>
                </a:lnTo>
                <a:lnTo>
                  <a:pt x="0" y="8711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2153772" y="880383"/>
            <a:ext cx="11022132" cy="2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Hand Detection and Finger Counting Using OpenCV and MediaPipe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62763" y="1687031"/>
            <a:ext cx="13158490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 and Motivation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0" y="3864898"/>
            <a:ext cx="8303713" cy="256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main objective of this project is to implement a system that can track hands and count fingers in real-time. The motivation behind this project stems from the growing need for touchless interaction in modern applications, such as gesture control in VR/AR environments, improving accessibility, and building intuitive user interfaces.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361862" y="8164257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560029" y="2144849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3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88033" y="0"/>
            <a:ext cx="20464065" cy="4311444"/>
            <a:chOff x="0" y="0"/>
            <a:chExt cx="13932506" cy="29353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932506" cy="2935351"/>
            </a:xfrm>
            <a:custGeom>
              <a:avLst/>
              <a:gdLst/>
              <a:ahLst/>
              <a:cxnLst/>
              <a:rect l="l" t="t" r="r" b="b"/>
              <a:pathLst>
                <a:path w="13932506" h="2935351">
                  <a:moveTo>
                    <a:pt x="0" y="2495048"/>
                  </a:moveTo>
                  <a:lnTo>
                    <a:pt x="0" y="440303"/>
                  </a:lnTo>
                  <a:cubicBezTo>
                    <a:pt x="0" y="196669"/>
                    <a:pt x="373391" y="0"/>
                    <a:pt x="835950" y="0"/>
                  </a:cubicBezTo>
                  <a:lnTo>
                    <a:pt x="13096556" y="0"/>
                  </a:lnTo>
                  <a:cubicBezTo>
                    <a:pt x="13559115" y="0"/>
                    <a:pt x="13932506" y="196669"/>
                    <a:pt x="13932506" y="440303"/>
                  </a:cubicBezTo>
                  <a:lnTo>
                    <a:pt x="13932506" y="2495048"/>
                  </a:lnTo>
                  <a:cubicBezTo>
                    <a:pt x="13932506" y="2738683"/>
                    <a:pt x="13559115" y="2935351"/>
                    <a:pt x="13096556" y="2935351"/>
                  </a:cubicBezTo>
                  <a:lnTo>
                    <a:pt x="835950" y="2935351"/>
                  </a:lnTo>
                  <a:cubicBezTo>
                    <a:pt x="373391" y="2935351"/>
                    <a:pt x="0" y="2738683"/>
                    <a:pt x="0" y="2495048"/>
                  </a:cubicBezTo>
                  <a:close/>
                </a:path>
              </a:pathLst>
            </a:custGeom>
            <a:blipFill>
              <a:blip r:embed="rId2"/>
              <a:stretch>
                <a:fillRect t="-108116" b="-10811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487981" y="3890734"/>
            <a:ext cx="4235941" cy="4037130"/>
            <a:chOff x="0" y="0"/>
            <a:chExt cx="597079" cy="5690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97079" cy="569056"/>
            </a:xfrm>
            <a:custGeom>
              <a:avLst/>
              <a:gdLst/>
              <a:ahLst/>
              <a:cxnLst/>
              <a:rect l="l" t="t" r="r" b="b"/>
              <a:pathLst>
                <a:path w="597079" h="569056">
                  <a:moveTo>
                    <a:pt x="36553" y="0"/>
                  </a:moveTo>
                  <a:lnTo>
                    <a:pt x="560526" y="0"/>
                  </a:lnTo>
                  <a:cubicBezTo>
                    <a:pt x="570220" y="0"/>
                    <a:pt x="579518" y="3851"/>
                    <a:pt x="586373" y="10706"/>
                  </a:cubicBezTo>
                  <a:cubicBezTo>
                    <a:pt x="593228" y="17561"/>
                    <a:pt x="597079" y="26859"/>
                    <a:pt x="597079" y="36553"/>
                  </a:cubicBezTo>
                  <a:lnTo>
                    <a:pt x="597079" y="532502"/>
                  </a:lnTo>
                  <a:cubicBezTo>
                    <a:pt x="597079" y="542197"/>
                    <a:pt x="593228" y="551494"/>
                    <a:pt x="586373" y="558349"/>
                  </a:cubicBezTo>
                  <a:cubicBezTo>
                    <a:pt x="579518" y="565205"/>
                    <a:pt x="570220" y="569056"/>
                    <a:pt x="560526" y="569056"/>
                  </a:cubicBezTo>
                  <a:lnTo>
                    <a:pt x="36553" y="569056"/>
                  </a:lnTo>
                  <a:cubicBezTo>
                    <a:pt x="16366" y="569056"/>
                    <a:pt x="0" y="552690"/>
                    <a:pt x="0" y="532502"/>
                  </a:cubicBezTo>
                  <a:lnTo>
                    <a:pt x="0" y="36553"/>
                  </a:lnTo>
                  <a:cubicBezTo>
                    <a:pt x="0" y="26859"/>
                    <a:pt x="3851" y="17561"/>
                    <a:pt x="10706" y="10706"/>
                  </a:cubicBezTo>
                  <a:cubicBezTo>
                    <a:pt x="17561" y="3851"/>
                    <a:pt x="26859" y="0"/>
                    <a:pt x="365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597079" cy="607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913044" y="3890734"/>
            <a:ext cx="4235941" cy="4037130"/>
            <a:chOff x="0" y="0"/>
            <a:chExt cx="597079" cy="56905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97079" cy="569056"/>
            </a:xfrm>
            <a:custGeom>
              <a:avLst/>
              <a:gdLst/>
              <a:ahLst/>
              <a:cxnLst/>
              <a:rect l="l" t="t" r="r" b="b"/>
              <a:pathLst>
                <a:path w="597079" h="569056">
                  <a:moveTo>
                    <a:pt x="36553" y="0"/>
                  </a:moveTo>
                  <a:lnTo>
                    <a:pt x="560526" y="0"/>
                  </a:lnTo>
                  <a:cubicBezTo>
                    <a:pt x="570220" y="0"/>
                    <a:pt x="579518" y="3851"/>
                    <a:pt x="586373" y="10706"/>
                  </a:cubicBezTo>
                  <a:cubicBezTo>
                    <a:pt x="593228" y="17561"/>
                    <a:pt x="597079" y="26859"/>
                    <a:pt x="597079" y="36553"/>
                  </a:cubicBezTo>
                  <a:lnTo>
                    <a:pt x="597079" y="532502"/>
                  </a:lnTo>
                  <a:cubicBezTo>
                    <a:pt x="597079" y="542197"/>
                    <a:pt x="593228" y="551494"/>
                    <a:pt x="586373" y="558349"/>
                  </a:cubicBezTo>
                  <a:cubicBezTo>
                    <a:pt x="579518" y="565205"/>
                    <a:pt x="570220" y="569056"/>
                    <a:pt x="560526" y="569056"/>
                  </a:cubicBezTo>
                  <a:lnTo>
                    <a:pt x="36553" y="569056"/>
                  </a:lnTo>
                  <a:cubicBezTo>
                    <a:pt x="16366" y="569056"/>
                    <a:pt x="0" y="552690"/>
                    <a:pt x="0" y="532502"/>
                  </a:cubicBezTo>
                  <a:lnTo>
                    <a:pt x="0" y="36553"/>
                  </a:lnTo>
                  <a:cubicBezTo>
                    <a:pt x="0" y="26859"/>
                    <a:pt x="3851" y="17561"/>
                    <a:pt x="10706" y="10706"/>
                  </a:cubicBezTo>
                  <a:cubicBezTo>
                    <a:pt x="17561" y="3851"/>
                    <a:pt x="26859" y="0"/>
                    <a:pt x="3655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C131D">
                    <a:alpha val="85000"/>
                  </a:srgbClr>
                </a:gs>
                <a:gs pos="100000">
                  <a:srgbClr val="0F2E4A">
                    <a:alpha val="85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84706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597079" cy="6071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14350"/>
            <a:ext cx="16230600" cy="1028700"/>
            <a:chOff x="0" y="0"/>
            <a:chExt cx="2287793" cy="14500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87793" cy="145001"/>
            </a:xfrm>
            <a:custGeom>
              <a:avLst/>
              <a:gdLst/>
              <a:ahLst/>
              <a:cxnLst/>
              <a:rect l="l" t="t" r="r" b="b"/>
              <a:pathLst>
                <a:path w="2287793" h="145001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6318584" y="860317"/>
            <a:ext cx="336766" cy="336766"/>
          </a:xfrm>
          <a:custGeom>
            <a:avLst/>
            <a:gdLst/>
            <a:ahLst/>
            <a:cxnLst/>
            <a:rect l="l" t="t" r="r" b="b"/>
            <a:pathLst>
              <a:path w="336766" h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488140" y="779906"/>
            <a:ext cx="490819" cy="444414"/>
          </a:xfrm>
          <a:custGeom>
            <a:avLst/>
            <a:gdLst/>
            <a:ahLst/>
            <a:cxnLst/>
            <a:rect l="l" t="t" r="r" b="b"/>
            <a:pathLst>
              <a:path w="490819" h="444414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1359433" y="7491426"/>
            <a:ext cx="4442597" cy="945061"/>
          </a:xfrm>
          <a:custGeom>
            <a:avLst/>
            <a:gdLst/>
            <a:ahLst/>
            <a:cxnLst/>
            <a:rect l="l" t="t" r="r" b="b"/>
            <a:pathLst>
              <a:path w="4442597" h="945061">
                <a:moveTo>
                  <a:pt x="0" y="0"/>
                </a:moveTo>
                <a:lnTo>
                  <a:pt x="4442597" y="0"/>
                </a:lnTo>
                <a:lnTo>
                  <a:pt x="4442597" y="945061"/>
                </a:lnTo>
                <a:lnTo>
                  <a:pt x="0" y="9450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2153772" y="880383"/>
            <a:ext cx="11227413" cy="2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Hand Detection and Finger Counting Using OpenCV and MediaPipe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06939" y="4993859"/>
            <a:ext cx="6231112" cy="228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Technology Used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39064" y="5206037"/>
            <a:ext cx="3183901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powerful library for real-time computer vision tasks.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99979" y="4412374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OpenCV: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014001" y="4780500"/>
            <a:ext cx="3183901" cy="256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framework designed for machine learning pipelines, used here for detecting and tracking hands and finger landmarks.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874916" y="4399922"/>
            <a:ext cx="146207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  <a:spcBef>
                <a:spcPct val="0"/>
              </a:spcBef>
            </a:pPr>
            <a:r>
              <a:rPr lang="en-US" sz="19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MediaPipe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4350"/>
            <a:ext cx="16230600" cy="1028700"/>
            <a:chOff x="0" y="0"/>
            <a:chExt cx="2287793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7793" cy="145001"/>
            </a:xfrm>
            <a:custGeom>
              <a:avLst/>
              <a:gdLst/>
              <a:ahLst/>
              <a:cxnLst/>
              <a:rect l="l" t="t" r="r" b="b"/>
              <a:pathLst>
                <a:path w="2287793" h="145001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18584" y="860317"/>
            <a:ext cx="336766" cy="336766"/>
          </a:xfrm>
          <a:custGeom>
            <a:avLst/>
            <a:gdLst/>
            <a:ahLst/>
            <a:cxnLst/>
            <a:rect l="l" t="t" r="r" b="b"/>
            <a:pathLst>
              <a:path w="336766" h="336766">
                <a:moveTo>
                  <a:pt x="0" y="0"/>
                </a:moveTo>
                <a:lnTo>
                  <a:pt x="336765" y="0"/>
                </a:lnTo>
                <a:lnTo>
                  <a:pt x="336765" y="336766"/>
                </a:lnTo>
                <a:lnTo>
                  <a:pt x="0" y="336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88140" y="779906"/>
            <a:ext cx="490819" cy="444414"/>
          </a:xfrm>
          <a:custGeom>
            <a:avLst/>
            <a:gdLst/>
            <a:ahLst/>
            <a:cxnLst/>
            <a:rect l="l" t="t" r="r" b="b"/>
            <a:pathLst>
              <a:path w="490819" h="444414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9621287" y="2803827"/>
            <a:ext cx="3051928" cy="5246370"/>
            <a:chOff x="0" y="0"/>
            <a:chExt cx="3690979" cy="63449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690979" cy="6344920"/>
            </a:xfrm>
            <a:custGeom>
              <a:avLst/>
              <a:gdLst/>
              <a:ahLst/>
              <a:cxnLst/>
              <a:rect l="l" t="t" r="r" b="b"/>
              <a:pathLst>
                <a:path w="3690979" h="6344920">
                  <a:moveTo>
                    <a:pt x="2359537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595213" y="0"/>
                    <a:pt x="1331442" y="0"/>
                  </a:cubicBezTo>
                  <a:lnTo>
                    <a:pt x="3690979" y="0"/>
                  </a:lnTo>
                  <a:lnTo>
                    <a:pt x="3690979" y="5313680"/>
                  </a:lnTo>
                  <a:cubicBezTo>
                    <a:pt x="3690979" y="5883910"/>
                    <a:pt x="3095765" y="6344920"/>
                    <a:pt x="2359537" y="6344920"/>
                  </a:cubicBezTo>
                  <a:close/>
                </a:path>
              </a:pathLst>
            </a:custGeom>
            <a:blipFill>
              <a:blip r:embed="rId6"/>
              <a:stretch>
                <a:fillRect l="-7265" r="-72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53772" y="880383"/>
            <a:ext cx="10991332" cy="2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Hand Detection and Finger Counting Using OpenCV and MediaPipe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024067"/>
            <a:ext cx="10148459" cy="2284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Hand Detector Class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538132"/>
            <a:ext cx="8377038" cy="342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handDetector class handles the core logic of detecting hands and finger positions: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findHands: Detects hands in the frame using MediaPipe.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findPosition: Identifies the landmarks (joint positions) for each detected hand.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fingersUp: Determines how many fingers are raised based on landmarks, enabling finger counting.</a:t>
            </a:r>
          </a:p>
          <a:p>
            <a:pPr algn="just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12644641" y="2194861"/>
            <a:ext cx="3051928" cy="5246370"/>
            <a:chOff x="0" y="0"/>
            <a:chExt cx="3690979" cy="63449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90979" cy="6344920"/>
            </a:xfrm>
            <a:custGeom>
              <a:avLst/>
              <a:gdLst/>
              <a:ahLst/>
              <a:cxnLst/>
              <a:rect l="l" t="t" r="r" b="b"/>
              <a:pathLst>
                <a:path w="3690979" h="6344920">
                  <a:moveTo>
                    <a:pt x="2359537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595213" y="0"/>
                    <a:pt x="1331442" y="0"/>
                  </a:cubicBezTo>
                  <a:lnTo>
                    <a:pt x="3690979" y="0"/>
                  </a:lnTo>
                  <a:lnTo>
                    <a:pt x="3690979" y="5313680"/>
                  </a:lnTo>
                  <a:cubicBezTo>
                    <a:pt x="3690979" y="5883910"/>
                    <a:pt x="3095765" y="6344920"/>
                    <a:pt x="2359537" y="6344920"/>
                  </a:cubicBezTo>
                  <a:close/>
                </a:path>
              </a:pathLst>
            </a:custGeom>
            <a:blipFill>
              <a:blip r:embed="rId7"/>
              <a:stretch>
                <a:fillRect l="-7265" r="-726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4000279" y="7276061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-1359433" y="7491426"/>
            <a:ext cx="4442597" cy="945061"/>
          </a:xfrm>
          <a:custGeom>
            <a:avLst/>
            <a:gdLst/>
            <a:ahLst/>
            <a:cxnLst/>
            <a:rect l="l" t="t" r="r" b="b"/>
            <a:pathLst>
              <a:path w="4442597" h="945061">
                <a:moveTo>
                  <a:pt x="0" y="0"/>
                </a:moveTo>
                <a:lnTo>
                  <a:pt x="4442597" y="0"/>
                </a:lnTo>
                <a:lnTo>
                  <a:pt x="4442597" y="945061"/>
                </a:lnTo>
                <a:lnTo>
                  <a:pt x="0" y="9450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4350"/>
            <a:ext cx="16230600" cy="1028700"/>
            <a:chOff x="0" y="0"/>
            <a:chExt cx="2287793" cy="1450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87793" cy="145001"/>
            </a:xfrm>
            <a:custGeom>
              <a:avLst/>
              <a:gdLst/>
              <a:ahLst/>
              <a:cxnLst/>
              <a:rect l="l" t="t" r="r" b="b"/>
              <a:pathLst>
                <a:path w="2287793" h="145001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88140" y="779906"/>
            <a:ext cx="490819" cy="444414"/>
          </a:xfrm>
          <a:custGeom>
            <a:avLst/>
            <a:gdLst/>
            <a:ahLst/>
            <a:cxnLst/>
            <a:rect l="l" t="t" r="r" b="b"/>
            <a:pathLst>
              <a:path w="490819" h="444414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847921" y="6575717"/>
            <a:ext cx="6717538" cy="1355721"/>
          </a:xfrm>
          <a:custGeom>
            <a:avLst/>
            <a:gdLst/>
            <a:ahLst/>
            <a:cxnLst/>
            <a:rect l="l" t="t" r="r" b="b"/>
            <a:pathLst>
              <a:path w="6717538" h="1355721">
                <a:moveTo>
                  <a:pt x="0" y="0"/>
                </a:moveTo>
                <a:lnTo>
                  <a:pt x="6717538" y="0"/>
                </a:lnTo>
                <a:lnTo>
                  <a:pt x="6717538" y="1355722"/>
                </a:lnTo>
                <a:lnTo>
                  <a:pt x="0" y="13557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1335365" y="7637170"/>
            <a:ext cx="2823505" cy="1072932"/>
          </a:xfrm>
          <a:custGeom>
            <a:avLst/>
            <a:gdLst/>
            <a:ahLst/>
            <a:cxnLst/>
            <a:rect l="l" t="t" r="r" b="b"/>
            <a:pathLst>
              <a:path w="2823505" h="1072932">
                <a:moveTo>
                  <a:pt x="0" y="0"/>
                </a:moveTo>
                <a:lnTo>
                  <a:pt x="2823505" y="0"/>
                </a:lnTo>
                <a:lnTo>
                  <a:pt x="2823505" y="1072932"/>
                </a:lnTo>
                <a:lnTo>
                  <a:pt x="0" y="10729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153772" y="880383"/>
            <a:ext cx="12438915" cy="2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Hand Detection and Finger Counting Using OpenCV and MediaPipe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3550" y="2761329"/>
            <a:ext cx="15047770" cy="1198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60"/>
              </a:lnSpc>
            </a:pPr>
            <a:r>
              <a:rPr lang="en-US" sz="80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Real-Time Finger Counting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3550" y="4116345"/>
            <a:ext cx="16161223" cy="213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Finger counting is implemented by analyzing the position of each finger's tip and corresponding joints. For each finger: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If the tip is above the joint, the finger is considered raised.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thumbs, specific horizontal positions are analyzed due to the different angle of movement.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method provides real-time feedback on how many fingers are up, even for multiple hands.</a:t>
            </a:r>
          </a:p>
          <a:p>
            <a:pPr algn="just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05647" y="3187824"/>
            <a:ext cx="4723524" cy="3931341"/>
            <a:chOff x="0" y="0"/>
            <a:chExt cx="3215907" cy="267656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15907" cy="2676566"/>
            </a:xfrm>
            <a:custGeom>
              <a:avLst/>
              <a:gdLst/>
              <a:ahLst/>
              <a:cxnLst/>
              <a:rect l="l" t="t" r="r" b="b"/>
              <a:pathLst>
                <a:path w="3215907" h="2676566">
                  <a:moveTo>
                    <a:pt x="0" y="2275081"/>
                  </a:moveTo>
                  <a:lnTo>
                    <a:pt x="0" y="401485"/>
                  </a:lnTo>
                  <a:cubicBezTo>
                    <a:pt x="0" y="179330"/>
                    <a:pt x="86186" y="0"/>
                    <a:pt x="192954" y="0"/>
                  </a:cubicBezTo>
                  <a:lnTo>
                    <a:pt x="3022953" y="0"/>
                  </a:lnTo>
                  <a:cubicBezTo>
                    <a:pt x="3129721" y="0"/>
                    <a:pt x="3215907" y="179330"/>
                    <a:pt x="3215907" y="401485"/>
                  </a:cubicBezTo>
                  <a:lnTo>
                    <a:pt x="3215907" y="2275081"/>
                  </a:lnTo>
                  <a:cubicBezTo>
                    <a:pt x="3215907" y="2497237"/>
                    <a:pt x="3129721" y="2676566"/>
                    <a:pt x="3022953" y="2676566"/>
                  </a:cubicBezTo>
                  <a:lnTo>
                    <a:pt x="192954" y="2676566"/>
                  </a:lnTo>
                  <a:cubicBezTo>
                    <a:pt x="86186" y="2676566"/>
                    <a:pt x="0" y="2497237"/>
                    <a:pt x="0" y="2275081"/>
                  </a:cubicBezTo>
                  <a:close/>
                </a:path>
              </a:pathLst>
            </a:custGeom>
            <a:blipFill>
              <a:blip r:embed="rId2"/>
              <a:stretch>
                <a:fillRect l="-55022" r="-55022" b="-4195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488140" y="1865787"/>
            <a:ext cx="16641610" cy="3287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374"/>
              </a:lnSpc>
            </a:pPr>
            <a:r>
              <a:rPr lang="en-US" sz="7826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Applications and Future Work</a:t>
            </a:r>
          </a:p>
          <a:p>
            <a:pPr algn="l">
              <a:lnSpc>
                <a:spcPts val="8374"/>
              </a:lnSpc>
            </a:pPr>
            <a:endParaRPr lang="en-US" sz="7826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l">
              <a:lnSpc>
                <a:spcPts val="8374"/>
              </a:lnSpc>
            </a:pPr>
            <a:endParaRPr lang="en-US" sz="7826" b="1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978959" y="3470901"/>
            <a:ext cx="9082686" cy="471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project has applications in: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Sign Language Recognition: Detecting and interpreting specific hand gestures.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Gesture-Based Control: Allowing users to control devices or interfaces using hand gestures.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Virtual Reality: Enhancing VR environments by enabling natural hand interactions.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improvements include: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Detecting full hand gestures for more complex interactions.</a:t>
            </a:r>
          </a:p>
          <a:p>
            <a:pPr marL="431801" lvl="1" indent="-215900" algn="just">
              <a:lnSpc>
                <a:spcPts val="34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Enhancing performance under varying lighting conditions.</a:t>
            </a:r>
          </a:p>
          <a:p>
            <a:pPr algn="just">
              <a:lnSpc>
                <a:spcPts val="3400"/>
              </a:lnSpc>
            </a:pPr>
            <a:endParaRPr lang="en-US" sz="20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-1361862" y="8354757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0" y="0"/>
                </a:moveTo>
                <a:lnTo>
                  <a:pt x="5447285" y="0"/>
                </a:lnTo>
                <a:lnTo>
                  <a:pt x="5447285" y="891374"/>
                </a:lnTo>
                <a:lnTo>
                  <a:pt x="0" y="891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flipH="1">
            <a:off x="15007655" y="1837212"/>
            <a:ext cx="5447285" cy="891374"/>
          </a:xfrm>
          <a:custGeom>
            <a:avLst/>
            <a:gdLst/>
            <a:ahLst/>
            <a:cxnLst/>
            <a:rect l="l" t="t" r="r" b="b"/>
            <a:pathLst>
              <a:path w="5447285" h="891374">
                <a:moveTo>
                  <a:pt x="5447285" y="0"/>
                </a:moveTo>
                <a:lnTo>
                  <a:pt x="0" y="0"/>
                </a:lnTo>
                <a:lnTo>
                  <a:pt x="0" y="891373"/>
                </a:lnTo>
                <a:lnTo>
                  <a:pt x="5447285" y="891373"/>
                </a:lnTo>
                <a:lnTo>
                  <a:pt x="5447285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028700" y="514350"/>
            <a:ext cx="16230600" cy="1028700"/>
            <a:chOff x="0" y="0"/>
            <a:chExt cx="2287793" cy="1450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287793" cy="145001"/>
            </a:xfrm>
            <a:custGeom>
              <a:avLst/>
              <a:gdLst/>
              <a:ahLst/>
              <a:cxnLst/>
              <a:rect l="l" t="t" r="r" b="b"/>
              <a:pathLst>
                <a:path w="2287793" h="145001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488140" y="779906"/>
            <a:ext cx="490819" cy="444414"/>
          </a:xfrm>
          <a:custGeom>
            <a:avLst/>
            <a:gdLst/>
            <a:ahLst/>
            <a:cxnLst/>
            <a:rect l="l" t="t" r="r" b="b"/>
            <a:pathLst>
              <a:path w="490819" h="444414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2153772" y="880383"/>
            <a:ext cx="12438915" cy="2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Hand Detection and Finger Counting Using OpenCV and MediaPipe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88140" y="2792233"/>
            <a:ext cx="9862709" cy="17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6"/>
              </a:lnSpc>
            </a:pPr>
            <a:r>
              <a:rPr lang="en-US" sz="115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88140" y="5019675"/>
            <a:ext cx="14961922" cy="1282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 i="1">
                <a:solidFill>
                  <a:srgbClr val="FFFFFF"/>
                </a:solidFill>
                <a:latin typeface="Poppins Italics"/>
                <a:ea typeface="Poppins Italics"/>
                <a:cs typeface="Poppins Italics"/>
                <a:sym typeface="Poppins Italics"/>
              </a:rPr>
              <a:t>This project demonstrates the use of OpenCV and MediaPipe for real-time hand detection and finger counting. With applications in HCI, accessibility, and VR, this system showcases the potential for gesture-based control in modern technology. Questions and feedback are welcome!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2898741" y="6966124"/>
            <a:ext cx="5644451" cy="1395719"/>
          </a:xfrm>
          <a:custGeom>
            <a:avLst/>
            <a:gdLst/>
            <a:ahLst/>
            <a:cxnLst/>
            <a:rect l="l" t="t" r="r" b="b"/>
            <a:pathLst>
              <a:path w="5644451" h="1395719">
                <a:moveTo>
                  <a:pt x="5644452" y="0"/>
                </a:moveTo>
                <a:lnTo>
                  <a:pt x="0" y="0"/>
                </a:lnTo>
                <a:lnTo>
                  <a:pt x="0" y="1395719"/>
                </a:lnTo>
                <a:lnTo>
                  <a:pt x="5644452" y="1395719"/>
                </a:lnTo>
                <a:lnTo>
                  <a:pt x="5644452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514350"/>
            <a:ext cx="16230600" cy="1028700"/>
            <a:chOff x="0" y="0"/>
            <a:chExt cx="2287793" cy="14500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287793" cy="145001"/>
            </a:xfrm>
            <a:custGeom>
              <a:avLst/>
              <a:gdLst/>
              <a:ahLst/>
              <a:cxnLst/>
              <a:rect l="l" t="t" r="r" b="b"/>
              <a:pathLst>
                <a:path w="2287793" h="145001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88140" y="779906"/>
            <a:ext cx="490819" cy="444414"/>
          </a:xfrm>
          <a:custGeom>
            <a:avLst/>
            <a:gdLst/>
            <a:ahLst/>
            <a:cxnLst/>
            <a:rect l="l" t="t" r="r" b="b"/>
            <a:pathLst>
              <a:path w="490819" h="444414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153772" y="880383"/>
            <a:ext cx="12438915" cy="2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Hand Detection and Finger Counting Using OpenCV and MediaPipe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C131D">
                <a:alpha val="100000"/>
              </a:srgbClr>
            </a:gs>
            <a:gs pos="100000">
              <a:srgbClr val="0F2E4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55580">
            <a:off x="9448914" y="3355575"/>
            <a:ext cx="10428119" cy="3780193"/>
          </a:xfrm>
          <a:custGeom>
            <a:avLst/>
            <a:gdLst/>
            <a:ahLst/>
            <a:cxnLst/>
            <a:rect l="l" t="t" r="r" b="b"/>
            <a:pathLst>
              <a:path w="10428119" h="3780193">
                <a:moveTo>
                  <a:pt x="0" y="0"/>
                </a:moveTo>
                <a:lnTo>
                  <a:pt x="10428119" y="0"/>
                </a:lnTo>
                <a:lnTo>
                  <a:pt x="10428119" y="3780193"/>
                </a:lnTo>
                <a:lnTo>
                  <a:pt x="0" y="37801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056005"/>
            <a:ext cx="9862709" cy="17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336"/>
              </a:lnSpc>
            </a:pPr>
            <a:r>
              <a:rPr lang="en-US" sz="1152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34517" y="6842299"/>
            <a:ext cx="7509483" cy="473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2300" spc="13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YOUR ATTENTION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2898741" y="6966124"/>
            <a:ext cx="5644451" cy="1395719"/>
          </a:xfrm>
          <a:custGeom>
            <a:avLst/>
            <a:gdLst/>
            <a:ahLst/>
            <a:cxnLst/>
            <a:rect l="l" t="t" r="r" b="b"/>
            <a:pathLst>
              <a:path w="5644451" h="1395719">
                <a:moveTo>
                  <a:pt x="5644452" y="0"/>
                </a:moveTo>
                <a:lnTo>
                  <a:pt x="0" y="0"/>
                </a:lnTo>
                <a:lnTo>
                  <a:pt x="0" y="1395719"/>
                </a:lnTo>
                <a:lnTo>
                  <a:pt x="5644452" y="1395719"/>
                </a:lnTo>
                <a:lnTo>
                  <a:pt x="5644452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514350"/>
            <a:ext cx="16230600" cy="1028700"/>
            <a:chOff x="0" y="0"/>
            <a:chExt cx="2287793" cy="1450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87793" cy="145001"/>
            </a:xfrm>
            <a:custGeom>
              <a:avLst/>
              <a:gdLst/>
              <a:ahLst/>
              <a:cxnLst/>
              <a:rect l="l" t="t" r="r" b="b"/>
              <a:pathLst>
                <a:path w="2287793" h="145001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35461"/>
                  </a:lnTo>
                  <a:cubicBezTo>
                    <a:pt x="2287793" y="137991"/>
                    <a:pt x="2286788" y="140418"/>
                    <a:pt x="2284999" y="142207"/>
                  </a:cubicBezTo>
                  <a:cubicBezTo>
                    <a:pt x="2283209" y="143996"/>
                    <a:pt x="2280783" y="145001"/>
                    <a:pt x="2278253" y="145001"/>
                  </a:cubicBezTo>
                  <a:lnTo>
                    <a:pt x="9540" y="145001"/>
                  </a:lnTo>
                  <a:cubicBezTo>
                    <a:pt x="4271" y="145001"/>
                    <a:pt x="0" y="140730"/>
                    <a:pt x="0" y="135461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solidFill>
              <a:srgbClr val="244389">
                <a:alpha val="18824"/>
              </a:srgbClr>
            </a:soli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287793" cy="1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88140" y="779906"/>
            <a:ext cx="490819" cy="444414"/>
          </a:xfrm>
          <a:custGeom>
            <a:avLst/>
            <a:gdLst/>
            <a:ahLst/>
            <a:cxnLst/>
            <a:rect l="l" t="t" r="r" b="b"/>
            <a:pathLst>
              <a:path w="490819" h="444414">
                <a:moveTo>
                  <a:pt x="0" y="0"/>
                </a:moveTo>
                <a:lnTo>
                  <a:pt x="490819" y="0"/>
                </a:lnTo>
                <a:lnTo>
                  <a:pt x="490819" y="444414"/>
                </a:lnTo>
                <a:lnTo>
                  <a:pt x="0" y="4444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153772" y="880383"/>
            <a:ext cx="12438915" cy="28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53"/>
              </a:lnSpc>
            </a:pPr>
            <a:r>
              <a:rPr lang="en-US" sz="21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Real-Time Hand Detection and Finger Counting Using OpenCV and MediaPipe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Custom</PresentationFormat>
  <Paragraphs>44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Poppins Italics</vt:lpstr>
      <vt:lpstr>Poppins Bold</vt:lpstr>
      <vt:lpstr>Arial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cp:lastModifiedBy>Youssef Wanis</cp:lastModifiedBy>
  <cp:revision>2</cp:revision>
  <dcterms:created xsi:type="dcterms:W3CDTF">2006-08-16T00:00:00Z</dcterms:created>
  <dcterms:modified xsi:type="dcterms:W3CDTF">2024-10-01T11:16:23Z</dcterms:modified>
  <dc:identifier>DAGSUlduL3E</dc:identifier>
</cp:coreProperties>
</file>